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609" r:id="rId2"/>
    <p:sldId id="1202" r:id="rId3"/>
    <p:sldId id="601" r:id="rId4"/>
    <p:sldId id="544" r:id="rId5"/>
    <p:sldId id="612" r:id="rId6"/>
    <p:sldId id="610" r:id="rId7"/>
    <p:sldId id="613" r:id="rId8"/>
    <p:sldId id="1203" r:id="rId9"/>
    <p:sldId id="1205" r:id="rId10"/>
    <p:sldId id="1204" r:id="rId11"/>
    <p:sldId id="1207" r:id="rId12"/>
    <p:sldId id="1206" r:id="rId13"/>
    <p:sldId id="599" r:id="rId14"/>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61"/>
    <a:srgbClr val="002354"/>
    <a:srgbClr val="0065BD"/>
    <a:srgbClr val="7AB800"/>
    <a:srgbClr val="FFB600"/>
    <a:srgbClr val="00919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4644" autoAdjust="0"/>
  </p:normalViewPr>
  <p:slideViewPr>
    <p:cSldViewPr>
      <p:cViewPr varScale="1">
        <p:scale>
          <a:sx n="58" d="100"/>
          <a:sy n="58" d="100"/>
        </p:scale>
        <p:origin x="1548"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934"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0950" cy="496967"/>
          </a:xfrm>
          <a:prstGeom prst="rect">
            <a:avLst/>
          </a:prstGeom>
        </p:spPr>
        <p:txBody>
          <a:bodyPr vert="horz" lIns="91451" tIns="45726" rIns="91451" bIns="45726" rtlCol="0"/>
          <a:lstStyle>
            <a:lvl1pPr algn="l" eaLnBrk="1" hangingPunct="1">
              <a:defRPr sz="1200">
                <a:latin typeface="Arial" charset="0"/>
              </a:defRPr>
            </a:lvl1pPr>
          </a:lstStyle>
          <a:p>
            <a:pPr>
              <a:defRPr/>
            </a:pPr>
            <a:endParaRPr lang="en-IE" dirty="0"/>
          </a:p>
        </p:txBody>
      </p:sp>
      <p:sp>
        <p:nvSpPr>
          <p:cNvPr id="3" name="Date Placeholder 2"/>
          <p:cNvSpPr>
            <a:spLocks noGrp="1"/>
          </p:cNvSpPr>
          <p:nvPr>
            <p:ph type="dt" sz="quarter" idx="1"/>
          </p:nvPr>
        </p:nvSpPr>
        <p:spPr>
          <a:xfrm>
            <a:off x="3856250" y="1"/>
            <a:ext cx="2950950" cy="496967"/>
          </a:xfrm>
          <a:prstGeom prst="rect">
            <a:avLst/>
          </a:prstGeom>
        </p:spPr>
        <p:txBody>
          <a:bodyPr vert="horz" lIns="91451" tIns="45726" rIns="91451" bIns="45726" rtlCol="0"/>
          <a:lstStyle>
            <a:lvl1pPr algn="r" eaLnBrk="1" hangingPunct="1">
              <a:defRPr sz="1200">
                <a:latin typeface="Arial" charset="0"/>
              </a:defRPr>
            </a:lvl1pPr>
          </a:lstStyle>
          <a:p>
            <a:pPr>
              <a:defRPr/>
            </a:pPr>
            <a:fld id="{1A4A4345-9BEB-47B1-BA19-0E4C1B0E5E11}" type="datetimeFigureOut">
              <a:rPr lang="en-IE"/>
              <a:pPr>
                <a:defRPr/>
              </a:pPr>
              <a:t>01/10/2019</a:t>
            </a:fld>
            <a:endParaRPr lang="en-IE" dirty="0"/>
          </a:p>
        </p:txBody>
      </p:sp>
      <p:sp>
        <p:nvSpPr>
          <p:cNvPr id="4" name="Footer Placeholder 3"/>
          <p:cNvSpPr>
            <a:spLocks noGrp="1"/>
          </p:cNvSpPr>
          <p:nvPr>
            <p:ph type="ftr" sz="quarter" idx="2"/>
          </p:nvPr>
        </p:nvSpPr>
        <p:spPr>
          <a:xfrm>
            <a:off x="2" y="9442371"/>
            <a:ext cx="2950950" cy="496966"/>
          </a:xfrm>
          <a:prstGeom prst="rect">
            <a:avLst/>
          </a:prstGeom>
        </p:spPr>
        <p:txBody>
          <a:bodyPr vert="horz" lIns="91451" tIns="45726" rIns="91451" bIns="45726" rtlCol="0" anchor="b"/>
          <a:lstStyle>
            <a:lvl1pPr algn="l" eaLnBrk="1" hangingPunct="1">
              <a:defRPr sz="1200">
                <a:latin typeface="Arial" charset="0"/>
              </a:defRPr>
            </a:lvl1pPr>
          </a:lstStyle>
          <a:p>
            <a:pPr>
              <a:defRPr/>
            </a:pPr>
            <a:endParaRPr lang="en-IE" dirty="0"/>
          </a:p>
        </p:txBody>
      </p:sp>
      <p:sp>
        <p:nvSpPr>
          <p:cNvPr id="5" name="Slide Number Placeholder 4"/>
          <p:cNvSpPr>
            <a:spLocks noGrp="1"/>
          </p:cNvSpPr>
          <p:nvPr>
            <p:ph type="sldNum" sz="quarter" idx="3"/>
          </p:nvPr>
        </p:nvSpPr>
        <p:spPr>
          <a:xfrm>
            <a:off x="3856250" y="9442371"/>
            <a:ext cx="2950950" cy="496966"/>
          </a:xfrm>
          <a:prstGeom prst="rect">
            <a:avLst/>
          </a:prstGeom>
        </p:spPr>
        <p:txBody>
          <a:bodyPr vert="horz" wrap="square" lIns="91451" tIns="45726" rIns="91451" bIns="45726" numCol="1" anchor="b" anchorCtr="0" compatLnSpc="1">
            <a:prstTxWarp prst="textNoShape">
              <a:avLst/>
            </a:prstTxWarp>
          </a:bodyPr>
          <a:lstStyle>
            <a:lvl1pPr algn="r" eaLnBrk="1" hangingPunct="1">
              <a:defRPr sz="1200"/>
            </a:lvl1pPr>
          </a:lstStyle>
          <a:p>
            <a:pPr>
              <a:defRPr/>
            </a:pPr>
            <a:fld id="{C2CC2FF5-8768-4E88-B0A1-584DA0B83A7F}" type="slidenum">
              <a:rPr lang="en-IE" altLang="en-US"/>
              <a:pPr>
                <a:defRPr/>
              </a:pPr>
              <a:t>‹#›</a:t>
            </a:fld>
            <a:endParaRPr lang="en-IE" altLang="en-US" dirty="0"/>
          </a:p>
        </p:txBody>
      </p:sp>
    </p:spTree>
    <p:extLst>
      <p:ext uri="{BB962C8B-B14F-4D97-AF65-F5344CB8AC3E}">
        <p14:creationId xmlns:p14="http://schemas.microsoft.com/office/powerpoint/2010/main" val="340840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9364"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3857839" y="1"/>
            <a:ext cx="2949363"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922338" y="747713"/>
            <a:ext cx="496728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21980"/>
            <a:ext cx="5449254" cy="44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442371"/>
            <a:ext cx="2949364"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3857839" y="9442371"/>
            <a:ext cx="2949363"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algn="r" eaLnBrk="1" hangingPunct="1">
              <a:defRPr sz="1200"/>
            </a:lvl1pPr>
          </a:lstStyle>
          <a:p>
            <a:pPr>
              <a:defRPr/>
            </a:pPr>
            <a:fld id="{FB682F71-5887-4F98-AF16-DEEBAEBEA4F7}" type="slidenum">
              <a:rPr lang="en-US" altLang="en-US"/>
              <a:pPr>
                <a:defRPr/>
              </a:pPr>
              <a:t>‹#›</a:t>
            </a:fld>
            <a:endParaRPr lang="en-US" altLang="en-US" dirty="0"/>
          </a:p>
        </p:txBody>
      </p:sp>
    </p:spTree>
    <p:extLst>
      <p:ext uri="{BB962C8B-B14F-4D97-AF65-F5344CB8AC3E}">
        <p14:creationId xmlns:p14="http://schemas.microsoft.com/office/powerpoint/2010/main" val="186094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2613D-69EA-4508-9D3B-8D3BA6D76E32}" type="slidenum">
              <a:rPr lang="en-GB">
                <a:solidFill>
                  <a:prstClr val="black"/>
                </a:solidFill>
              </a:rPr>
              <a:pPr/>
              <a:t>2</a:t>
            </a:fld>
            <a:endParaRPr lang="en-GB" dirty="0">
              <a:solidFill>
                <a:prstClr val="black"/>
              </a:solidFill>
            </a:endParaRPr>
          </a:p>
        </p:txBody>
      </p:sp>
      <p:sp>
        <p:nvSpPr>
          <p:cNvPr id="99330" name="Rectangle 2"/>
          <p:cNvSpPr>
            <a:spLocks noGrp="1" noRot="1" noChangeAspect="1" noChangeArrowheads="1" noTextEdit="1"/>
          </p:cNvSpPr>
          <p:nvPr>
            <p:ph type="sldImg"/>
          </p:nvPr>
        </p:nvSpPr>
        <p:spPr>
          <a:xfrm>
            <a:off x="920750" y="746125"/>
            <a:ext cx="4967288" cy="3725863"/>
          </a:xfrm>
          <a:ln/>
        </p:spPr>
      </p:sp>
      <p:sp>
        <p:nvSpPr>
          <p:cNvPr id="99331" name="Rectangle 3"/>
          <p:cNvSpPr>
            <a:spLocks noGrp="1" noChangeArrowheads="1"/>
          </p:cNvSpPr>
          <p:nvPr>
            <p:ph type="body" idx="1"/>
          </p:nvPr>
        </p:nvSpPr>
        <p:spPr/>
        <p:txBody>
          <a:bodyPr/>
          <a:lstStyle/>
          <a:p>
            <a:r>
              <a:rPr lang="en-US" sz="1400" dirty="0"/>
              <a:t>Before I begin, let me put some things in context for you.</a:t>
            </a:r>
          </a:p>
          <a:p>
            <a:endParaRPr lang="en-US" sz="1400" dirty="0"/>
          </a:p>
          <a:p>
            <a:r>
              <a:rPr lang="en-US" sz="1400" dirty="0"/>
              <a:t>In Northern Irish terms Cedar is quite an old organisation.  We were established in 1941 as the Northern Ireland Council on Orthopedic Development prior to the establishment of the NHS.  We set up the first special schools in Northern Ireland and established the first dedicated vocational services for people with disability.</a:t>
            </a:r>
          </a:p>
          <a:p>
            <a:endParaRPr lang="en-US" sz="1400" dirty="0"/>
          </a:p>
          <a:p>
            <a:r>
              <a:rPr lang="en-US" sz="1400" dirty="0"/>
              <a:t>We remain a registered charity and are also a company limited by Guarantee.</a:t>
            </a:r>
          </a:p>
          <a:p>
            <a:endParaRPr lang="en-US" sz="1400" dirty="0"/>
          </a:p>
          <a:p>
            <a:r>
              <a:rPr lang="en-US" sz="1400" dirty="0"/>
              <a:t>We provide services – Training, Brain Injury, Children and Young People and Living Options -  for people with an increasing range and complexity of disabilities across 22 service locations.</a:t>
            </a:r>
          </a:p>
          <a:p>
            <a:endParaRPr lang="en-US" sz="1400" dirty="0"/>
          </a:p>
          <a:p>
            <a:r>
              <a:rPr lang="en-US" sz="1400" dirty="0"/>
              <a:t>We employ </a:t>
            </a:r>
            <a:r>
              <a:rPr lang="en-US" sz="1400" b="1" dirty="0"/>
              <a:t>around 250 people </a:t>
            </a:r>
            <a:r>
              <a:rPr lang="en-US" sz="1400" dirty="0"/>
              <a:t>to deliver services to around 1600 people each year.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12891">
              <a:spcBef>
                <a:spcPct val="30000"/>
              </a:spcBef>
              <a:defRPr sz="1200">
                <a:solidFill>
                  <a:schemeClr val="tx1"/>
                </a:solidFill>
                <a:latin typeface="Arial" panose="020B0604020202020204" pitchFamily="34" charset="0"/>
              </a:defRPr>
            </a:lvl1pPr>
            <a:lvl2pPr marL="741525" indent="-285078" defTabSz="912891">
              <a:spcBef>
                <a:spcPct val="30000"/>
              </a:spcBef>
              <a:defRPr sz="1200">
                <a:solidFill>
                  <a:schemeClr val="tx1"/>
                </a:solidFill>
                <a:latin typeface="Arial" panose="020B0604020202020204" pitchFamily="34" charset="0"/>
              </a:defRPr>
            </a:lvl2pPr>
            <a:lvl3pPr marL="1141916" indent="-227422" defTabSz="912891">
              <a:spcBef>
                <a:spcPct val="30000"/>
              </a:spcBef>
              <a:defRPr sz="1200">
                <a:solidFill>
                  <a:schemeClr val="tx1"/>
                </a:solidFill>
                <a:latin typeface="Arial" panose="020B0604020202020204" pitchFamily="34" charset="0"/>
              </a:defRPr>
            </a:lvl3pPr>
            <a:lvl4pPr marL="1599964" indent="-227422" defTabSz="912891">
              <a:spcBef>
                <a:spcPct val="30000"/>
              </a:spcBef>
              <a:defRPr sz="1200">
                <a:solidFill>
                  <a:schemeClr val="tx1"/>
                </a:solidFill>
                <a:latin typeface="Arial" panose="020B0604020202020204" pitchFamily="34" charset="0"/>
              </a:defRPr>
            </a:lvl4pPr>
            <a:lvl5pPr marL="2056409" indent="-227422" defTabSz="912891">
              <a:spcBef>
                <a:spcPct val="30000"/>
              </a:spcBef>
              <a:defRPr sz="1200">
                <a:solidFill>
                  <a:schemeClr val="tx1"/>
                </a:solidFill>
                <a:latin typeface="Arial" panose="020B0604020202020204" pitchFamily="34" charset="0"/>
              </a:defRPr>
            </a:lvl5pPr>
            <a:lvl6pPr marL="2517660" indent="-227422" defTabSz="912891" eaLnBrk="0" fontAlgn="base" hangingPunct="0">
              <a:spcBef>
                <a:spcPct val="30000"/>
              </a:spcBef>
              <a:spcAft>
                <a:spcPct val="0"/>
              </a:spcAft>
              <a:defRPr sz="1200">
                <a:solidFill>
                  <a:schemeClr val="tx1"/>
                </a:solidFill>
                <a:latin typeface="Arial" panose="020B0604020202020204" pitchFamily="34" charset="0"/>
              </a:defRPr>
            </a:lvl6pPr>
            <a:lvl7pPr marL="2978911" indent="-227422" defTabSz="912891" eaLnBrk="0" fontAlgn="base" hangingPunct="0">
              <a:spcBef>
                <a:spcPct val="30000"/>
              </a:spcBef>
              <a:spcAft>
                <a:spcPct val="0"/>
              </a:spcAft>
              <a:defRPr sz="1200">
                <a:solidFill>
                  <a:schemeClr val="tx1"/>
                </a:solidFill>
                <a:latin typeface="Arial" panose="020B0604020202020204" pitchFamily="34" charset="0"/>
              </a:defRPr>
            </a:lvl7pPr>
            <a:lvl8pPr marL="3440161" indent="-227422" defTabSz="912891" eaLnBrk="0" fontAlgn="base" hangingPunct="0">
              <a:spcBef>
                <a:spcPct val="30000"/>
              </a:spcBef>
              <a:spcAft>
                <a:spcPct val="0"/>
              </a:spcAft>
              <a:defRPr sz="1200">
                <a:solidFill>
                  <a:schemeClr val="tx1"/>
                </a:solidFill>
                <a:latin typeface="Arial" panose="020B0604020202020204" pitchFamily="34" charset="0"/>
              </a:defRPr>
            </a:lvl8pPr>
            <a:lvl9pPr marL="3901411" indent="-227422" defTabSz="9128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9A7C2F-C588-4462-B63F-44BA74A27F7B}" type="slidenum">
              <a:rPr lang="en-US" altLang="en-US" smtClean="0"/>
              <a:pPr>
                <a:spcBef>
                  <a:spcPct val="0"/>
                </a:spcBef>
              </a:pPr>
              <a:t>3</a:t>
            </a:fld>
            <a:endParaRPr lang="en-US" altLang="en-US"/>
          </a:p>
        </p:txBody>
      </p:sp>
    </p:spTree>
    <p:extLst>
      <p:ext uri="{BB962C8B-B14F-4D97-AF65-F5344CB8AC3E}">
        <p14:creationId xmlns:p14="http://schemas.microsoft.com/office/powerpoint/2010/main" val="329521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24103">
              <a:spcBef>
                <a:spcPct val="30000"/>
              </a:spcBef>
              <a:defRPr sz="1200">
                <a:solidFill>
                  <a:schemeClr val="tx1"/>
                </a:solidFill>
                <a:latin typeface="Arial" panose="020B0604020202020204" pitchFamily="34" charset="0"/>
              </a:defRPr>
            </a:lvl1pPr>
            <a:lvl2pPr marL="749532" indent="-288282" defTabSz="924103">
              <a:spcBef>
                <a:spcPct val="30000"/>
              </a:spcBef>
              <a:defRPr sz="1200">
                <a:solidFill>
                  <a:schemeClr val="tx1"/>
                </a:solidFill>
                <a:latin typeface="Arial" panose="020B0604020202020204" pitchFamily="34" charset="0"/>
              </a:defRPr>
            </a:lvl2pPr>
            <a:lvl3pPr marL="1153127" indent="-230625" defTabSz="924103">
              <a:spcBef>
                <a:spcPct val="30000"/>
              </a:spcBef>
              <a:defRPr sz="1200">
                <a:solidFill>
                  <a:schemeClr val="tx1"/>
                </a:solidFill>
                <a:latin typeface="Arial" panose="020B0604020202020204" pitchFamily="34" charset="0"/>
              </a:defRPr>
            </a:lvl3pPr>
            <a:lvl4pPr marL="1614377" indent="-230625" defTabSz="924103">
              <a:spcBef>
                <a:spcPct val="30000"/>
              </a:spcBef>
              <a:defRPr sz="1200">
                <a:solidFill>
                  <a:schemeClr val="tx1"/>
                </a:solidFill>
                <a:latin typeface="Arial" panose="020B0604020202020204" pitchFamily="34" charset="0"/>
              </a:defRPr>
            </a:lvl4pPr>
            <a:lvl5pPr marL="2075628" indent="-230625" defTabSz="924103">
              <a:spcBef>
                <a:spcPct val="30000"/>
              </a:spcBef>
              <a:defRPr sz="1200">
                <a:solidFill>
                  <a:schemeClr val="tx1"/>
                </a:solidFill>
                <a:latin typeface="Arial" panose="020B0604020202020204" pitchFamily="34" charset="0"/>
              </a:defRPr>
            </a:lvl5pPr>
            <a:lvl6pPr marL="2536879" indent="-230625" defTabSz="924103" eaLnBrk="0" fontAlgn="base" hangingPunct="0">
              <a:spcBef>
                <a:spcPct val="30000"/>
              </a:spcBef>
              <a:spcAft>
                <a:spcPct val="0"/>
              </a:spcAft>
              <a:defRPr sz="1200">
                <a:solidFill>
                  <a:schemeClr val="tx1"/>
                </a:solidFill>
                <a:latin typeface="Arial" panose="020B0604020202020204" pitchFamily="34" charset="0"/>
              </a:defRPr>
            </a:lvl6pPr>
            <a:lvl7pPr marL="2998129" indent="-230625" defTabSz="924103" eaLnBrk="0" fontAlgn="base" hangingPunct="0">
              <a:spcBef>
                <a:spcPct val="30000"/>
              </a:spcBef>
              <a:spcAft>
                <a:spcPct val="0"/>
              </a:spcAft>
              <a:defRPr sz="1200">
                <a:solidFill>
                  <a:schemeClr val="tx1"/>
                </a:solidFill>
                <a:latin typeface="Arial" panose="020B0604020202020204" pitchFamily="34" charset="0"/>
              </a:defRPr>
            </a:lvl7pPr>
            <a:lvl8pPr marL="3459380" indent="-230625" defTabSz="924103" eaLnBrk="0" fontAlgn="base" hangingPunct="0">
              <a:spcBef>
                <a:spcPct val="30000"/>
              </a:spcBef>
              <a:spcAft>
                <a:spcPct val="0"/>
              </a:spcAft>
              <a:defRPr sz="1200">
                <a:solidFill>
                  <a:schemeClr val="tx1"/>
                </a:solidFill>
                <a:latin typeface="Arial" panose="020B0604020202020204" pitchFamily="34" charset="0"/>
              </a:defRPr>
            </a:lvl8pPr>
            <a:lvl9pPr marL="3920631" indent="-230625" defTabSz="92410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9799D-02AA-4777-8285-5326E17A87D1}" type="slidenum">
              <a:rPr lang="en-GB" altLang="en-US" smtClean="0">
                <a:solidFill>
                  <a:srgbClr val="000000"/>
                </a:solidFill>
                <a:cs typeface="Arial" panose="020B0604020202020204" pitchFamily="34" charset="0"/>
              </a:rPr>
              <a:pPr>
                <a:spcBef>
                  <a:spcPct val="0"/>
                </a:spcBef>
              </a:pPr>
              <a:t>4</a:t>
            </a:fld>
            <a:endParaRPr lang="en-GB" altLang="en-US" dirty="0">
              <a:solidFill>
                <a:srgbClr val="000000"/>
              </a:solidFill>
              <a:cs typeface="Arial" panose="020B0604020202020204" pitchFamily="34" charset="0"/>
            </a:endParaRPr>
          </a:p>
        </p:txBody>
      </p:sp>
      <p:sp>
        <p:nvSpPr>
          <p:cNvPr id="22531" name="Rectangle 2"/>
          <p:cNvSpPr>
            <a:spLocks noGrp="1" noRot="1" noChangeAspect="1" noChangeArrowheads="1" noTextEdit="1"/>
          </p:cNvSpPr>
          <p:nvPr>
            <p:ph type="sldImg"/>
          </p:nvPr>
        </p:nvSpPr>
        <p:spPr>
          <a:xfrm>
            <a:off x="989013" y="747713"/>
            <a:ext cx="4973637" cy="3732212"/>
          </a:xfrm>
          <a:ln/>
        </p:spPr>
      </p:sp>
      <p:sp>
        <p:nvSpPr>
          <p:cNvPr id="22532" name="Rectangle 3"/>
          <p:cNvSpPr>
            <a:spLocks noGrp="1" noChangeArrowheads="1"/>
          </p:cNvSpPr>
          <p:nvPr>
            <p:ph type="body" idx="1"/>
          </p:nvPr>
        </p:nvSpPr>
        <p:spPr>
          <a:xfrm>
            <a:off x="698381" y="4724921"/>
            <a:ext cx="5549761" cy="4478581"/>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311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25D9E9-13D9-41BD-A0ED-07DB5AA73F0A}" type="slidenum">
              <a:rPr lang="en-IE" smtClean="0"/>
              <a:t>5</a:t>
            </a:fld>
            <a:endParaRPr lang="en-IE"/>
          </a:p>
        </p:txBody>
      </p:sp>
    </p:spTree>
    <p:extLst>
      <p:ext uri="{BB962C8B-B14F-4D97-AF65-F5344CB8AC3E}">
        <p14:creationId xmlns:p14="http://schemas.microsoft.com/office/powerpoint/2010/main" val="267217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Established in 2o12 within the Belfast Trust area.. </a:t>
            </a:r>
            <a:r>
              <a:rPr lang="en-GB" dirty="0" err="1"/>
              <a:t>Supporrting</a:t>
            </a:r>
            <a:r>
              <a:rPr lang="en-GB" dirty="0"/>
              <a:t> young people aged 15-25 years.. Fundamentally a transition service </a:t>
            </a:r>
          </a:p>
          <a:p>
            <a:endParaRPr lang="en-GB" dirty="0"/>
          </a:p>
          <a:p>
            <a:r>
              <a:rPr lang="en-GB" dirty="0"/>
              <a:t>Referrals to the service comes from the local health Trust ASD Team where the person will have a confirmed diagnosis and are willing to engage in the service</a:t>
            </a:r>
          </a:p>
        </p:txBody>
      </p:sp>
      <p:sp>
        <p:nvSpPr>
          <p:cNvPr id="4" name="Slide Number Placeholder 3"/>
          <p:cNvSpPr>
            <a:spLocks noGrp="1"/>
          </p:cNvSpPr>
          <p:nvPr>
            <p:ph type="sldNum" sz="quarter" idx="5"/>
          </p:nvPr>
        </p:nvSpPr>
        <p:spPr/>
        <p:txBody>
          <a:bodyPr/>
          <a:lstStyle/>
          <a:p>
            <a:pPr>
              <a:defRPr/>
            </a:pPr>
            <a:fld id="{FB682F71-5887-4F98-AF16-DEEBAEBEA4F7}" type="slidenum">
              <a:rPr lang="en-US" altLang="en-US" smtClean="0"/>
              <a:pPr>
                <a:defRPr/>
              </a:pPr>
              <a:t>7</a:t>
            </a:fld>
            <a:endParaRPr lang="en-US" altLang="en-US" dirty="0"/>
          </a:p>
        </p:txBody>
      </p:sp>
    </p:spTree>
    <p:extLst>
      <p:ext uri="{BB962C8B-B14F-4D97-AF65-F5344CB8AC3E}">
        <p14:creationId xmlns:p14="http://schemas.microsoft.com/office/powerpoint/2010/main" val="248946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this different and </a:t>
            </a:r>
            <a:r>
              <a:rPr lang="en-GB" dirty="0" err="1"/>
              <a:t>specilaised</a:t>
            </a:r>
            <a:r>
              <a:rPr lang="en-GB" dirty="0"/>
              <a:t>? </a:t>
            </a:r>
          </a:p>
          <a:p>
            <a:r>
              <a:rPr lang="en-GB" dirty="0"/>
              <a:t>Staff employed from Psychology or AHP back ground with experience in working with people with ASD </a:t>
            </a:r>
          </a:p>
        </p:txBody>
      </p:sp>
      <p:sp>
        <p:nvSpPr>
          <p:cNvPr id="4" name="Slide Number Placeholder 3"/>
          <p:cNvSpPr>
            <a:spLocks noGrp="1"/>
          </p:cNvSpPr>
          <p:nvPr>
            <p:ph type="sldNum" sz="quarter" idx="5"/>
          </p:nvPr>
        </p:nvSpPr>
        <p:spPr/>
        <p:txBody>
          <a:bodyPr/>
          <a:lstStyle/>
          <a:p>
            <a:pPr>
              <a:defRPr/>
            </a:pPr>
            <a:fld id="{FB682F71-5887-4F98-AF16-DEEBAEBEA4F7}" type="slidenum">
              <a:rPr lang="en-US" altLang="en-US" smtClean="0"/>
              <a:pPr>
                <a:defRPr/>
              </a:pPr>
              <a:t>9</a:t>
            </a:fld>
            <a:endParaRPr lang="en-US" altLang="en-US" dirty="0"/>
          </a:p>
        </p:txBody>
      </p:sp>
    </p:spTree>
    <p:extLst>
      <p:ext uri="{BB962C8B-B14F-4D97-AF65-F5344CB8AC3E}">
        <p14:creationId xmlns:p14="http://schemas.microsoft.com/office/powerpoint/2010/main" val="420389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Getting to know you sessions </a:t>
            </a:r>
            <a:r>
              <a:rPr lang="en-US" dirty="0"/>
              <a:t>were the most frequent with both sets of participants and involved visits to the family to meet with the young persons and with their parents; usually the mother. From these a </a:t>
            </a:r>
            <a:r>
              <a:rPr lang="en-US" dirty="0" err="1"/>
              <a:t>personalised</a:t>
            </a:r>
            <a:r>
              <a:rPr lang="en-US" dirty="0"/>
              <a:t> action plan was developed and regularly reviewed. </a:t>
            </a:r>
            <a:r>
              <a:rPr lang="en-US" b="1" dirty="0"/>
              <a:t>This is the core work of the project aimed at boosting the young people’s confidence and their personal development. </a:t>
            </a:r>
            <a:r>
              <a:rPr lang="en-US" sz="1200" b="1" dirty="0"/>
              <a:t>Preparatory work </a:t>
            </a:r>
            <a:r>
              <a:rPr lang="en-US" sz="1200" dirty="0"/>
              <a:t>is often done at home before new skills can be modelled out in the community</a:t>
            </a:r>
          </a:p>
          <a:p>
            <a:r>
              <a:rPr lang="en-US" dirty="0"/>
              <a:t>This includes regular meetings of around 60 minutes or contact by phone or social media to build confidence and independence and work towards modeling new skills in the community environment</a:t>
            </a:r>
          </a:p>
          <a:p>
            <a:endParaRPr lang="en-US" b="1" dirty="0"/>
          </a:p>
          <a:p>
            <a:r>
              <a:rPr lang="en-US" b="1" dirty="0"/>
              <a:t>Education related activities </a:t>
            </a:r>
            <a:r>
              <a:rPr lang="en-US" dirty="0"/>
              <a:t>were the next most common with most participants. These included visiting colleges, career officers, obtaining prospectus and making application for funding. These activities tended to show a decline over the quarters as the young people actions were met and courses have started.</a:t>
            </a:r>
          </a:p>
          <a:p>
            <a:r>
              <a:rPr lang="en-US" b="1" dirty="0"/>
              <a:t>Leisure activities </a:t>
            </a:r>
            <a:r>
              <a:rPr lang="en-US" dirty="0"/>
              <a:t>were more common with young adults but increased for children in the later quarters. The figures are somewhat inflated by the </a:t>
            </a:r>
            <a:r>
              <a:rPr lang="en-US" dirty="0" err="1"/>
              <a:t>organisation</a:t>
            </a:r>
            <a:r>
              <a:rPr lang="en-US" dirty="0"/>
              <a:t> of social events such as ten-pen bowling and cinema</a:t>
            </a:r>
            <a:endParaRPr lang="en-US" sz="1200" dirty="0"/>
          </a:p>
          <a:p>
            <a:endParaRPr lang="en-US" sz="1200" dirty="0"/>
          </a:p>
          <a:p>
            <a:r>
              <a:rPr lang="en-US" dirty="0"/>
              <a:t>The worker will sign-post the young person to opportunities and support services and assist them in their initial contacts with the agencies</a:t>
            </a:r>
            <a:endParaRPr lang="en-GB" dirty="0"/>
          </a:p>
        </p:txBody>
      </p:sp>
      <p:sp>
        <p:nvSpPr>
          <p:cNvPr id="4" name="Slide Number Placeholder 3"/>
          <p:cNvSpPr>
            <a:spLocks noGrp="1"/>
          </p:cNvSpPr>
          <p:nvPr>
            <p:ph type="sldNum" sz="quarter" idx="5"/>
          </p:nvPr>
        </p:nvSpPr>
        <p:spPr/>
        <p:txBody>
          <a:bodyPr/>
          <a:lstStyle/>
          <a:p>
            <a:pPr>
              <a:defRPr/>
            </a:pPr>
            <a:fld id="{FB682F71-5887-4F98-AF16-DEEBAEBEA4F7}" type="slidenum">
              <a:rPr lang="en-US" altLang="en-US" smtClean="0"/>
              <a:pPr>
                <a:defRPr/>
              </a:pPr>
              <a:t>10</a:t>
            </a:fld>
            <a:endParaRPr lang="en-US" altLang="en-US" dirty="0"/>
          </a:p>
        </p:txBody>
      </p:sp>
    </p:spTree>
    <p:extLst>
      <p:ext uri="{BB962C8B-B14F-4D97-AF65-F5344CB8AC3E}">
        <p14:creationId xmlns:p14="http://schemas.microsoft.com/office/powerpoint/2010/main" val="177143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Significant improvements in </a:t>
            </a:r>
          </a:p>
        </p:txBody>
      </p:sp>
      <p:sp>
        <p:nvSpPr>
          <p:cNvPr id="4" name="Slide Number Placeholder 3"/>
          <p:cNvSpPr>
            <a:spLocks noGrp="1"/>
          </p:cNvSpPr>
          <p:nvPr>
            <p:ph type="sldNum" sz="quarter" idx="5"/>
          </p:nvPr>
        </p:nvSpPr>
        <p:spPr/>
        <p:txBody>
          <a:bodyPr/>
          <a:lstStyle/>
          <a:p>
            <a:pPr>
              <a:defRPr/>
            </a:pPr>
            <a:fld id="{FB682F71-5887-4F98-AF16-DEEBAEBEA4F7}" type="slidenum">
              <a:rPr lang="en-US" altLang="en-US" smtClean="0"/>
              <a:pPr>
                <a:defRPr/>
              </a:pPr>
              <a:t>11</a:t>
            </a:fld>
            <a:endParaRPr lang="en-US" altLang="en-US" dirty="0"/>
          </a:p>
        </p:txBody>
      </p:sp>
    </p:spTree>
    <p:extLst>
      <p:ext uri="{BB962C8B-B14F-4D97-AF65-F5344CB8AC3E}">
        <p14:creationId xmlns:p14="http://schemas.microsoft.com/office/powerpoint/2010/main" val="11016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323850" y="6308725"/>
            <a:ext cx="4319588" cy="14605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dirty="0"/>
          </a:p>
        </p:txBody>
      </p:sp>
      <p:sp>
        <p:nvSpPr>
          <p:cNvPr id="5" name="TextBox 4"/>
          <p:cNvSpPr txBox="1">
            <a:spLocks noChangeArrowheads="1"/>
          </p:cNvSpPr>
          <p:nvPr userDrawn="1"/>
        </p:nvSpPr>
        <p:spPr bwMode="auto">
          <a:xfrm>
            <a:off x="179388" y="6361113"/>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IE" sz="2000" b="1" dirty="0">
                <a:solidFill>
                  <a:schemeClr val="bg1"/>
                </a:solidFill>
                <a:latin typeface="Century Gothic" pitchFamily="34" charset="0"/>
              </a:rPr>
              <a:t>www.cedar-foundation.org</a:t>
            </a:r>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I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IE" dirty="0"/>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A8BADB9C-3558-4E66-BE14-E42BB4892D03}" type="slidenum">
              <a:rPr lang="en-US" altLang="en-US"/>
              <a:pPr>
                <a:defRPr/>
              </a:pPr>
              <a:t>‹#›</a:t>
            </a:fld>
            <a:endParaRPr lang="en-US" altLang="en-US" dirty="0"/>
          </a:p>
        </p:txBody>
      </p:sp>
    </p:spTree>
    <p:extLst>
      <p:ext uri="{BB962C8B-B14F-4D97-AF65-F5344CB8AC3E}">
        <p14:creationId xmlns:p14="http://schemas.microsoft.com/office/powerpoint/2010/main" val="35938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B89ECE7-D127-4E5B-8284-C5E5D577AEE8}" type="slidenum">
              <a:rPr lang="en-US" altLang="en-US"/>
              <a:pPr>
                <a:defRPr/>
              </a:pPr>
              <a:t>‹#›</a:t>
            </a:fld>
            <a:endParaRPr lang="en-US" altLang="en-US" dirty="0"/>
          </a:p>
        </p:txBody>
      </p:sp>
    </p:spTree>
    <p:extLst>
      <p:ext uri="{BB962C8B-B14F-4D97-AF65-F5344CB8AC3E}">
        <p14:creationId xmlns:p14="http://schemas.microsoft.com/office/powerpoint/2010/main" val="61139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endParaRPr lang="en-IE" dirty="0"/>
          </a:p>
        </p:txBody>
      </p:sp>
      <p:sp>
        <p:nvSpPr>
          <p:cNvPr id="3" name="Content Placeholder 2"/>
          <p:cNvSpPr>
            <a:spLocks noGrp="1"/>
          </p:cNvSpPr>
          <p:nvPr>
            <p:ph sz="half" idx="1"/>
          </p:nvPr>
        </p:nvSpPr>
        <p:spPr>
          <a:xfrm>
            <a:off x="1476375" y="1600200"/>
            <a:ext cx="3529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5157788" y="1782762"/>
            <a:ext cx="3529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90F7D-C7A3-4919-9076-96CEE8802EA6}" type="slidenum">
              <a:rPr lang="en-US" altLang="en-US"/>
              <a:pPr>
                <a:defRPr/>
              </a:pPr>
              <a:t>‹#›</a:t>
            </a:fld>
            <a:endParaRPr lang="en-US" altLang="en-US" dirty="0"/>
          </a:p>
        </p:txBody>
      </p:sp>
    </p:spTree>
    <p:extLst>
      <p:ext uri="{BB962C8B-B14F-4D97-AF65-F5344CB8AC3E}">
        <p14:creationId xmlns:p14="http://schemas.microsoft.com/office/powerpoint/2010/main" val="182567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8EF4E6D-3546-407E-820B-A49E67762EE2}" type="slidenum">
              <a:rPr lang="en-US" altLang="en-US"/>
              <a:pPr>
                <a:defRPr/>
              </a:pPr>
              <a:t>‹#›</a:t>
            </a:fld>
            <a:endParaRPr lang="en-US" altLang="en-US" dirty="0"/>
          </a:p>
        </p:txBody>
      </p:sp>
    </p:spTree>
    <p:extLst>
      <p:ext uri="{BB962C8B-B14F-4D97-AF65-F5344CB8AC3E}">
        <p14:creationId xmlns:p14="http://schemas.microsoft.com/office/powerpoint/2010/main" val="1703731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 name="Rounded Rectangle 13"/>
          <p:cNvSpPr/>
          <p:nvPr userDrawn="1"/>
        </p:nvSpPr>
        <p:spPr>
          <a:xfrm>
            <a:off x="0" y="-252413"/>
            <a:ext cx="9144000" cy="18796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dirty="0"/>
          </a:p>
        </p:txBody>
      </p:sp>
      <p:sp>
        <p:nvSpPr>
          <p:cNvPr id="11" name="Rounded Rectangle 10"/>
          <p:cNvSpPr/>
          <p:nvPr userDrawn="1"/>
        </p:nvSpPr>
        <p:spPr>
          <a:xfrm>
            <a:off x="6698604" y="-287215"/>
            <a:ext cx="2578001" cy="1716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dirty="0"/>
          </a:p>
        </p:txBody>
      </p:sp>
      <p:sp>
        <p:nvSpPr>
          <p:cNvPr id="1028" name="Rectangle 2"/>
          <p:cNvSpPr>
            <a:spLocks noGrp="1" noChangeArrowheads="1"/>
          </p:cNvSpPr>
          <p:nvPr>
            <p:ph type="title"/>
          </p:nvPr>
        </p:nvSpPr>
        <p:spPr bwMode="auto">
          <a:xfrm>
            <a:off x="457200" y="274638"/>
            <a:ext cx="5843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476375" y="1600200"/>
            <a:ext cx="72104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4A43979-0E5C-40C3-BCF4-292F1A7D7CA0}" type="slidenum">
              <a:rPr lang="en-US" altLang="en-US"/>
              <a:pPr>
                <a:defRPr/>
              </a:pPr>
              <a:t>‹#›</a:t>
            </a:fld>
            <a:endParaRPr lang="en-US" altLang="en-US" dirty="0"/>
          </a:p>
        </p:txBody>
      </p:sp>
      <p:sp>
        <p:nvSpPr>
          <p:cNvPr id="1034" name="TextBox 12"/>
          <p:cNvSpPr txBox="1">
            <a:spLocks noChangeArrowheads="1"/>
          </p:cNvSpPr>
          <p:nvPr userDrawn="1"/>
        </p:nvSpPr>
        <p:spPr bwMode="auto">
          <a:xfrm>
            <a:off x="179388" y="6361113"/>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IE" sz="2000" b="1" dirty="0">
                <a:solidFill>
                  <a:schemeClr val="bg1"/>
                </a:solidFill>
                <a:latin typeface="Century Gothic" pitchFamily="34" charset="0"/>
              </a:rPr>
              <a:t>www.cedar-foundation.org</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04248" y="0"/>
            <a:ext cx="2400200" cy="1069303"/>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44" r:id="rId2"/>
    <p:sldLayoutId id="2147483846" r:id="rId3"/>
    <p:sldLayoutId id="2147483848"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264" y="1612478"/>
            <a:ext cx="7772400" cy="1470025"/>
          </a:xfrm>
        </p:spPr>
        <p:txBody>
          <a:bodyPr/>
          <a:lstStyle/>
          <a:p>
            <a:r>
              <a:rPr lang="en-GB" sz="4800" b="1" dirty="0">
                <a:solidFill>
                  <a:schemeClr val="bg1"/>
                </a:solidFill>
              </a:rPr>
              <a:t>The Cedar Foundation</a:t>
            </a:r>
          </a:p>
        </p:txBody>
      </p:sp>
      <p:sp>
        <p:nvSpPr>
          <p:cNvPr id="3" name="Subtitle 2"/>
          <p:cNvSpPr>
            <a:spLocks noGrp="1"/>
          </p:cNvSpPr>
          <p:nvPr>
            <p:ph type="subTitle" idx="1"/>
          </p:nvPr>
        </p:nvSpPr>
        <p:spPr>
          <a:xfrm>
            <a:off x="1482064" y="3297844"/>
            <a:ext cx="6400800" cy="1752600"/>
          </a:xfrm>
        </p:spPr>
        <p:txBody>
          <a:bodyPr/>
          <a:lstStyle/>
          <a:p>
            <a:r>
              <a:rPr lang="en-GB" sz="4000" b="1" dirty="0">
                <a:solidFill>
                  <a:schemeClr val="bg1"/>
                </a:solidFill>
              </a:rPr>
              <a:t>Rosie McNaughton</a:t>
            </a:r>
          </a:p>
          <a:p>
            <a:r>
              <a:rPr lang="en-GB" sz="2800" b="1" dirty="0">
                <a:solidFill>
                  <a:schemeClr val="bg1"/>
                </a:solidFill>
              </a:rPr>
              <a:t>Head of Community Inclusion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23" y="5832865"/>
            <a:ext cx="3087624" cy="5547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6043" y="5589241"/>
            <a:ext cx="1689947" cy="1268760"/>
          </a:xfrm>
          <a:prstGeom prst="rect">
            <a:avLst/>
          </a:prstGeom>
        </p:spPr>
      </p:pic>
      <p:pic>
        <p:nvPicPr>
          <p:cNvPr id="9" name="Picture 2" descr="http://sussexstudent.com/files/iivcolour400p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836" y="5589241"/>
            <a:ext cx="1142628" cy="1142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_EFQM_Exc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5443928"/>
            <a:ext cx="1610012" cy="133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1528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4 U</a:t>
            </a:r>
            <a:r>
              <a:rPr lang="en-GB" dirty="0">
                <a:sym typeface="Wingdings" panose="05000000000000000000" pitchFamily="2" charset="2"/>
              </a:rPr>
              <a:t></a:t>
            </a:r>
            <a:endParaRPr lang="en-GB"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marL="0" indent="0">
              <a:buNone/>
            </a:pPr>
            <a:r>
              <a:rPr lang="en-GB" sz="2400" dirty="0"/>
              <a:t>Key strategies of the service: </a:t>
            </a:r>
          </a:p>
          <a:p>
            <a:pPr marL="457200" indent="-457200">
              <a:buAutoNum type="arabicPeriod"/>
            </a:pPr>
            <a:r>
              <a:rPr lang="en-GB" sz="2400" dirty="0"/>
              <a:t>The development of a Trusted Relationship between the participant and Project Officer</a:t>
            </a:r>
          </a:p>
          <a:p>
            <a:pPr marL="457200" indent="-457200">
              <a:buAutoNum type="arabicPeriod"/>
            </a:pPr>
            <a:r>
              <a:rPr lang="en-GB" sz="2400" dirty="0"/>
              <a:t>Development of an Action Plan agreeing the key areas of intervention in partnership</a:t>
            </a:r>
          </a:p>
          <a:p>
            <a:pPr marL="457200" indent="-457200">
              <a:buAutoNum type="arabicPeriod"/>
            </a:pPr>
            <a:r>
              <a:rPr lang="en-US" sz="2400" dirty="0"/>
              <a:t>Introduction of appropriate strategies aimed at building confidence so that they feel empowered and motivated to engage in activities outside the family home. </a:t>
            </a:r>
          </a:p>
          <a:p>
            <a:pPr marL="457200" indent="-457200">
              <a:buAutoNum type="arabicPeriod"/>
            </a:pPr>
            <a:r>
              <a:rPr lang="en-US" sz="2400" dirty="0"/>
              <a:t>Support the young person to engage in selected activities tailored to the needs and interests</a:t>
            </a:r>
          </a:p>
          <a:p>
            <a:pPr marL="457200" indent="-457200">
              <a:buAutoNum type="arabicPeriod"/>
            </a:pPr>
            <a:r>
              <a:rPr lang="en-US" sz="2400" dirty="0"/>
              <a:t>Ongoing review of progress including signposting</a:t>
            </a:r>
            <a:endParaRPr lang="en-GB" sz="2400" dirty="0"/>
          </a:p>
        </p:txBody>
      </p:sp>
    </p:spTree>
    <p:extLst>
      <p:ext uri="{BB962C8B-B14F-4D97-AF65-F5344CB8AC3E}">
        <p14:creationId xmlns:p14="http://schemas.microsoft.com/office/powerpoint/2010/main" val="266839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4 U</a:t>
            </a:r>
            <a:r>
              <a:rPr lang="en-GB" dirty="0">
                <a:sym typeface="Wingdings" panose="05000000000000000000" pitchFamily="2" charset="2"/>
              </a:rPr>
              <a:t></a:t>
            </a:r>
            <a:endParaRPr lang="en-GB"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marL="0" indent="0">
              <a:buNone/>
            </a:pPr>
            <a:r>
              <a:rPr lang="en-GB" sz="2400" dirty="0"/>
              <a:t>Evaluation of Right 4 U</a:t>
            </a:r>
            <a:r>
              <a:rPr lang="en-GB" sz="2400" dirty="0">
                <a:sym typeface="Wingdings" panose="05000000000000000000" pitchFamily="2" charset="2"/>
              </a:rPr>
              <a:t> took place in </a:t>
            </a:r>
            <a:r>
              <a:rPr lang="en-US" sz="2400" dirty="0"/>
              <a:t>2014 ( Belfast Trust area) Transition Service (16-25)</a:t>
            </a:r>
          </a:p>
          <a:p>
            <a:pPr marL="0" indent="0">
              <a:buNone/>
            </a:pPr>
            <a:r>
              <a:rPr lang="en-US" sz="2400" dirty="0"/>
              <a:t>“Right4U has a crucial role in helping young people make the transition into adulthood by equipping them with independence skills and helping network them into their local community. Many young people with autism typically fall between the mental health and learning disabilities teams often resulting in neither team taking responsibility for the young person in transition but Cedar is now</a:t>
            </a:r>
          </a:p>
          <a:p>
            <a:pPr marL="0" indent="0">
              <a:buNone/>
            </a:pPr>
            <a:r>
              <a:rPr lang="en-US" sz="2400" dirty="0"/>
              <a:t>providing an important service to this overlooked group”</a:t>
            </a:r>
          </a:p>
          <a:p>
            <a:pPr marL="0" indent="0">
              <a:buNone/>
            </a:pPr>
            <a:r>
              <a:rPr lang="en-US" sz="2400" dirty="0"/>
              <a:t>Health Trust Staff</a:t>
            </a:r>
            <a:endParaRPr lang="en-GB" sz="2400" dirty="0"/>
          </a:p>
        </p:txBody>
      </p:sp>
    </p:spTree>
    <p:extLst>
      <p:ext uri="{BB962C8B-B14F-4D97-AF65-F5344CB8AC3E}">
        <p14:creationId xmlns:p14="http://schemas.microsoft.com/office/powerpoint/2010/main" val="341589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4 U</a:t>
            </a:r>
            <a:r>
              <a:rPr lang="en-GB" dirty="0">
                <a:sym typeface="Wingdings" panose="05000000000000000000" pitchFamily="2" charset="2"/>
              </a:rPr>
              <a:t></a:t>
            </a:r>
            <a:endParaRPr lang="en-GB"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marL="0" indent="0">
              <a:buNone/>
            </a:pPr>
            <a:r>
              <a:rPr lang="en-US" sz="2400" dirty="0"/>
              <a:t>“While I felt I was often challenged to go outside my comfort zone by the project through trying new things etc., I always felt supported and encouraged when findings things difficult and wasn’t pushed into things I felt I couldn’t manage. It has helped me to become more independent and feel more capable of facing challenges”</a:t>
            </a:r>
          </a:p>
          <a:p>
            <a:pPr marL="0" indent="0">
              <a:buNone/>
            </a:pPr>
            <a:r>
              <a:rPr lang="en-US" sz="2400" dirty="0"/>
              <a:t>(Young Person)</a:t>
            </a:r>
          </a:p>
          <a:p>
            <a:pPr marL="0" indent="0">
              <a:buNone/>
            </a:pPr>
            <a:r>
              <a:rPr lang="en-US" sz="2400" dirty="0"/>
              <a:t>“Sometimes I am so afraid for my son and his future. Will he continue on in school? Will he get a job and make friends? The Right4U project gives me hope and helps me believe that anything is possible. He is being given the chance to be himself and that means the world to me.” (Parent)</a:t>
            </a:r>
            <a:endParaRPr lang="en-GB" sz="2400" dirty="0"/>
          </a:p>
        </p:txBody>
      </p:sp>
    </p:spTree>
    <p:extLst>
      <p:ext uri="{BB962C8B-B14F-4D97-AF65-F5344CB8AC3E}">
        <p14:creationId xmlns:p14="http://schemas.microsoft.com/office/powerpoint/2010/main" val="28271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650206" y="908720"/>
            <a:ext cx="5843587" cy="5112295"/>
          </a:xfrm>
        </p:spPr>
        <p:txBody>
          <a:bodyPr/>
          <a:lstStyle/>
          <a:p>
            <a:r>
              <a:rPr lang="en-GB" altLang="en-US" sz="6600" dirty="0">
                <a:solidFill>
                  <a:schemeClr val="bg1"/>
                </a:solidFill>
              </a:rPr>
              <a:t>Thank You</a:t>
            </a:r>
            <a:endParaRPr lang="en-US" altLang="en-US" sz="6600" dirty="0">
              <a:solidFill>
                <a:schemeClr val="bg1"/>
              </a:solidFill>
            </a:endParaRPr>
          </a:p>
        </p:txBody>
      </p:sp>
      <p:sp>
        <p:nvSpPr>
          <p:cNvPr id="4" name="Rectangle 3"/>
          <p:cNvSpPr txBox="1">
            <a:spLocks noChangeArrowheads="1"/>
          </p:cNvSpPr>
          <p:nvPr/>
        </p:nvSpPr>
        <p:spPr>
          <a:xfrm>
            <a:off x="1115617" y="2060848"/>
            <a:ext cx="5832648"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23888" indent="-623888">
              <a:buFontTx/>
              <a:buBlip>
                <a:blip r:embed="rId2"/>
              </a:buBlip>
            </a:pPr>
            <a:endParaRPr lang="en-US" altLang="en-US" sz="2800" b="1" kern="0" dirty="0">
              <a:solidFill>
                <a:schemeClr val="bg1"/>
              </a:solidFill>
            </a:endParaRPr>
          </a:p>
        </p:txBody>
      </p:sp>
    </p:spTree>
    <p:extLst>
      <p:ext uri="{BB962C8B-B14F-4D97-AF65-F5344CB8AC3E}">
        <p14:creationId xmlns:p14="http://schemas.microsoft.com/office/powerpoint/2010/main" val="266018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9388" y="274638"/>
            <a:ext cx="6264820" cy="993775"/>
          </a:xfrm>
        </p:spPr>
        <p:txBody>
          <a:bodyPr>
            <a:normAutofit fontScale="90000"/>
          </a:bodyPr>
          <a:lstStyle/>
          <a:p>
            <a:r>
              <a:rPr lang="en-GB" sz="3600" dirty="0">
                <a:solidFill>
                  <a:schemeClr val="bg1"/>
                </a:solidFill>
                <a:latin typeface="Arial" panose="020B0604020202020204" pitchFamily="34" charset="0"/>
                <a:cs typeface="Arial" panose="020B0604020202020204" pitchFamily="34" charset="0"/>
              </a:rPr>
              <a:t>Introduction to The Cedar Foundation</a:t>
            </a:r>
            <a:endParaRPr lang="en-US" sz="3600" dirty="0">
              <a:solidFill>
                <a:schemeClr val="bg1"/>
              </a:solidFill>
              <a:latin typeface="Arial" panose="020B0604020202020204" pitchFamily="34" charset="0"/>
              <a:cs typeface="Arial" panose="020B0604020202020204" pitchFamily="34" charset="0"/>
            </a:endParaRPr>
          </a:p>
        </p:txBody>
      </p:sp>
      <p:sp>
        <p:nvSpPr>
          <p:cNvPr id="98307" name="Rectangle 3"/>
          <p:cNvSpPr>
            <a:spLocks noGrp="1" noChangeArrowheads="1"/>
          </p:cNvSpPr>
          <p:nvPr>
            <p:ph type="body" idx="1"/>
          </p:nvPr>
        </p:nvSpPr>
        <p:spPr>
          <a:xfrm>
            <a:off x="323528" y="1844675"/>
            <a:ext cx="8065690" cy="4652963"/>
          </a:xfrm>
        </p:spPr>
        <p:txBody>
          <a:bodyPr>
            <a:normAutofit/>
          </a:bodyPr>
          <a:lstStyle/>
          <a:p>
            <a:pPr>
              <a:lnSpc>
                <a:spcPct val="90000"/>
              </a:lnSpc>
              <a:buClr>
                <a:srgbClr val="7AB800"/>
              </a:buClr>
            </a:pPr>
            <a:r>
              <a:rPr lang="en-GB" sz="2800" dirty="0">
                <a:latin typeface="Arial" panose="020B0604020202020204" pitchFamily="34" charset="0"/>
                <a:cs typeface="Arial" panose="020B0604020202020204" pitchFamily="34" charset="0"/>
              </a:rPr>
              <a:t>Established in 1941</a:t>
            </a:r>
          </a:p>
          <a:p>
            <a:pPr>
              <a:lnSpc>
                <a:spcPct val="90000"/>
              </a:lnSpc>
              <a:buClr>
                <a:srgbClr val="7AB800"/>
              </a:buClr>
            </a:pPr>
            <a:r>
              <a:rPr lang="en-GB" sz="2800" dirty="0">
                <a:latin typeface="Arial" panose="020B0604020202020204" pitchFamily="34" charset="0"/>
                <a:cs typeface="Arial" panose="020B0604020202020204" pitchFamily="34" charset="0"/>
              </a:rPr>
              <a:t>Registered Charity &amp; Company Limited by Guarantee</a:t>
            </a:r>
          </a:p>
          <a:p>
            <a:pPr>
              <a:lnSpc>
                <a:spcPct val="90000"/>
              </a:lnSpc>
              <a:buClr>
                <a:srgbClr val="7AB800"/>
              </a:buClr>
            </a:pPr>
            <a:r>
              <a:rPr lang="en-GB" sz="2800" dirty="0">
                <a:latin typeface="Arial" panose="020B0604020202020204" pitchFamily="34" charset="0"/>
                <a:cs typeface="Arial" panose="020B0604020202020204" pitchFamily="34" charset="0"/>
              </a:rPr>
              <a:t>Services for people with Disability, Brain Injury and Autism</a:t>
            </a:r>
          </a:p>
          <a:p>
            <a:pPr>
              <a:lnSpc>
                <a:spcPct val="90000"/>
              </a:lnSpc>
              <a:buClr>
                <a:srgbClr val="7AB800"/>
              </a:buClr>
            </a:pPr>
            <a:r>
              <a:rPr lang="en-GB" sz="2800" dirty="0">
                <a:latin typeface="Arial" panose="020B0604020202020204" pitchFamily="34" charset="0"/>
                <a:cs typeface="Arial" panose="020B0604020202020204" pitchFamily="34" charset="0"/>
              </a:rPr>
              <a:t>Regional Organisation / 22 service locations</a:t>
            </a:r>
          </a:p>
          <a:p>
            <a:pPr>
              <a:lnSpc>
                <a:spcPct val="90000"/>
              </a:lnSpc>
              <a:buClr>
                <a:srgbClr val="7AB800"/>
              </a:buClr>
            </a:pPr>
            <a:r>
              <a:rPr lang="en-GB" sz="2800" dirty="0">
                <a:latin typeface="Arial" panose="020B0604020202020204" pitchFamily="34" charset="0"/>
                <a:cs typeface="Arial" panose="020B0604020202020204" pitchFamily="34" charset="0"/>
              </a:rPr>
              <a:t>350 Staff</a:t>
            </a:r>
          </a:p>
          <a:p>
            <a:pPr>
              <a:lnSpc>
                <a:spcPct val="90000"/>
              </a:lnSpc>
              <a:buClr>
                <a:srgbClr val="7AB800"/>
              </a:buClr>
            </a:pPr>
            <a:r>
              <a:rPr lang="en-GB" sz="2800" dirty="0">
                <a:latin typeface="Arial" panose="020B0604020202020204" pitchFamily="34" charset="0"/>
                <a:cs typeface="Arial" panose="020B0604020202020204" pitchFamily="34" charset="0"/>
              </a:rPr>
              <a:t>2,000 Service Users</a:t>
            </a:r>
          </a:p>
        </p:txBody>
      </p:sp>
    </p:spTree>
    <p:extLst>
      <p:ext uri="{BB962C8B-B14F-4D97-AF65-F5344CB8AC3E}">
        <p14:creationId xmlns:p14="http://schemas.microsoft.com/office/powerpoint/2010/main" val="11479484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462" t="12201" r="34250" b="16400"/>
          <a:stretch/>
        </p:blipFill>
        <p:spPr>
          <a:xfrm>
            <a:off x="251520" y="260648"/>
            <a:ext cx="5184576" cy="6449106"/>
          </a:xfrm>
          <a:prstGeom prst="rect">
            <a:avLst/>
          </a:prstGeom>
        </p:spPr>
      </p:pic>
      <p:sp>
        <p:nvSpPr>
          <p:cNvPr id="4" name="TextBox 3"/>
          <p:cNvSpPr txBox="1"/>
          <p:nvPr/>
        </p:nvSpPr>
        <p:spPr>
          <a:xfrm>
            <a:off x="5868144" y="1772816"/>
            <a:ext cx="2739838" cy="37856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4000" dirty="0">
                <a:solidFill>
                  <a:schemeClr val="bg1"/>
                </a:solidFill>
              </a:rPr>
              <a:t>Vision</a:t>
            </a:r>
          </a:p>
          <a:p>
            <a:pPr marL="285750" indent="-285750">
              <a:lnSpc>
                <a:spcPct val="200000"/>
              </a:lnSpc>
              <a:buFont typeface="Arial" panose="020B0604020202020204" pitchFamily="34" charset="0"/>
              <a:buChar char="•"/>
            </a:pPr>
            <a:r>
              <a:rPr lang="en-GB" sz="4000" dirty="0">
                <a:solidFill>
                  <a:schemeClr val="bg1"/>
                </a:solidFill>
              </a:rPr>
              <a:t>Mission</a:t>
            </a:r>
          </a:p>
          <a:p>
            <a:pPr marL="285750" indent="-285750">
              <a:lnSpc>
                <a:spcPct val="200000"/>
              </a:lnSpc>
              <a:buFont typeface="Arial" panose="020B0604020202020204" pitchFamily="34" charset="0"/>
              <a:buChar char="•"/>
            </a:pPr>
            <a:r>
              <a:rPr lang="en-GB" sz="4000" dirty="0">
                <a:solidFill>
                  <a:schemeClr val="bg1"/>
                </a:solidFill>
              </a:rPr>
              <a:t>Values</a:t>
            </a:r>
          </a:p>
        </p:txBody>
      </p:sp>
    </p:spTree>
    <p:extLst>
      <p:ext uri="{BB962C8B-B14F-4D97-AF65-F5344CB8AC3E}">
        <p14:creationId xmlns:p14="http://schemas.microsoft.com/office/powerpoint/2010/main" val="345146361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sitting, indoor, wall&#10;&#10;Description generated with very high confidence">
            <a:extLst>
              <a:ext uri="{FF2B5EF4-FFF2-40B4-BE49-F238E27FC236}">
                <a16:creationId xmlns:a16="http://schemas.microsoft.com/office/drawing/2014/main" id="{0AE5349D-1CA2-4F2B-974A-911B2DE03612}"/>
              </a:ext>
            </a:extLst>
          </p:cNvPr>
          <p:cNvPicPr>
            <a:picLocks noChangeAspect="1"/>
          </p:cNvPicPr>
          <p:nvPr/>
        </p:nvPicPr>
        <p:blipFill rotWithShape="1">
          <a:blip r:embed="rId3">
            <a:extLst>
              <a:ext uri="{28A0092B-C50C-407E-A947-70E740481C1C}">
                <a14:useLocalDpi xmlns:a14="http://schemas.microsoft.com/office/drawing/2010/main" val="0"/>
              </a:ext>
            </a:extLst>
          </a:blip>
          <a:srcRect t="33201" r="10867" b="29000"/>
          <a:stretch/>
        </p:blipFill>
        <p:spPr>
          <a:xfrm>
            <a:off x="6588224" y="4653238"/>
            <a:ext cx="2458882" cy="1895922"/>
          </a:xfrm>
          <a:prstGeom prst="rect">
            <a:avLst/>
          </a:prstGeom>
        </p:spPr>
      </p:pic>
      <p:pic>
        <p:nvPicPr>
          <p:cNvPr id="30" name="Picture 29" descr="A group of people looking at the camera&#10;&#10;Description generated with very high confidence">
            <a:extLst>
              <a:ext uri="{FF2B5EF4-FFF2-40B4-BE49-F238E27FC236}">
                <a16:creationId xmlns:a16="http://schemas.microsoft.com/office/drawing/2014/main" id="{904C0FFD-99AF-4748-B462-A08941DBFF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8" t="7824" r="21652" b="20268"/>
          <a:stretch/>
        </p:blipFill>
        <p:spPr>
          <a:xfrm>
            <a:off x="442725" y="4791090"/>
            <a:ext cx="2100044" cy="1598986"/>
          </a:xfrm>
          <a:prstGeom prst="rect">
            <a:avLst/>
          </a:prstGeom>
        </p:spPr>
      </p:pic>
      <p:sp>
        <p:nvSpPr>
          <p:cNvPr id="15" name="Text Box 11"/>
          <p:cNvSpPr txBox="1">
            <a:spLocks noChangeArrowheads="1"/>
          </p:cNvSpPr>
          <p:nvPr/>
        </p:nvSpPr>
        <p:spPr bwMode="auto">
          <a:xfrm>
            <a:off x="0" y="6392863"/>
            <a:ext cx="9144000" cy="369332"/>
          </a:xfrm>
          <a:prstGeom prst="rect">
            <a:avLst/>
          </a:prstGeom>
          <a:solidFill>
            <a:srgbClr val="7AB800"/>
          </a:solidFill>
          <a:ln w="25400">
            <a:solidFill>
              <a:srgbClr val="7AB8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b="1" dirty="0">
                <a:solidFill>
                  <a:srgbClr val="FFFFFF"/>
                </a:solidFill>
                <a:cs typeface="Arial" panose="020B0604020202020204" pitchFamily="34" charset="0"/>
              </a:rPr>
              <a:t>Employability and Community Inclusion</a:t>
            </a:r>
          </a:p>
        </p:txBody>
      </p:sp>
      <p:pic>
        <p:nvPicPr>
          <p:cNvPr id="4" name="Picture 3" descr="Two people sitting on a sofa&#10;&#10;Description generated with very high confidence">
            <a:extLst>
              <a:ext uri="{FF2B5EF4-FFF2-40B4-BE49-F238E27FC236}">
                <a16:creationId xmlns:a16="http://schemas.microsoft.com/office/drawing/2014/main" id="{4871F795-3969-4A86-B3FC-2793CC85BF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01" t="19551" r="17800" b="41600"/>
          <a:stretch/>
        </p:blipFill>
        <p:spPr>
          <a:xfrm>
            <a:off x="80694" y="-164382"/>
            <a:ext cx="2520280" cy="1828438"/>
          </a:xfrm>
          <a:prstGeom prst="rect">
            <a:avLst/>
          </a:prstGeom>
        </p:spPr>
      </p:pic>
      <p:pic>
        <p:nvPicPr>
          <p:cNvPr id="6" name="Picture 5" descr="A person sitting at a table with a red flower&#10;&#10;Description generated with very high confidence">
            <a:extLst>
              <a:ext uri="{FF2B5EF4-FFF2-40B4-BE49-F238E27FC236}">
                <a16:creationId xmlns:a16="http://schemas.microsoft.com/office/drawing/2014/main" id="{D1349ADF-A8D8-4D47-AEB7-CC83AFE19C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180" y="1093657"/>
            <a:ext cx="2395713" cy="1796784"/>
          </a:xfrm>
          <a:prstGeom prst="rect">
            <a:avLst/>
          </a:prstGeom>
        </p:spPr>
      </p:pic>
      <p:pic>
        <p:nvPicPr>
          <p:cNvPr id="8" name="Picture 7" descr="A group of people posing for a photo&#10;&#10;Description generated with very high confidence">
            <a:extLst>
              <a:ext uri="{FF2B5EF4-FFF2-40B4-BE49-F238E27FC236}">
                <a16:creationId xmlns:a16="http://schemas.microsoft.com/office/drawing/2014/main" id="{A5D626B8-4E43-466E-BEF7-5646EE8308C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49" t="772" r="7467" b="25344"/>
          <a:stretch/>
        </p:blipFill>
        <p:spPr>
          <a:xfrm>
            <a:off x="5978509" y="-164382"/>
            <a:ext cx="3165492" cy="2153222"/>
          </a:xfrm>
          <a:prstGeom prst="rect">
            <a:avLst/>
          </a:prstGeom>
        </p:spPr>
      </p:pic>
      <p:pic>
        <p:nvPicPr>
          <p:cNvPr id="10" name="Picture 9" descr="A person standing in a kitchen preparing food&#10;&#10;Description generated with very high confidence">
            <a:extLst>
              <a:ext uri="{FF2B5EF4-FFF2-40B4-BE49-F238E27FC236}">
                <a16:creationId xmlns:a16="http://schemas.microsoft.com/office/drawing/2014/main" id="{3E6D12D6-8104-4C3E-8483-944A73A73C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3753" y="36996"/>
            <a:ext cx="1787784" cy="2636912"/>
          </a:xfrm>
          <a:prstGeom prst="rect">
            <a:avLst/>
          </a:prstGeom>
        </p:spPr>
      </p:pic>
      <p:sp>
        <p:nvSpPr>
          <p:cNvPr id="18" name="Text Box 17"/>
          <p:cNvSpPr txBox="1">
            <a:spLocks noChangeArrowheads="1"/>
          </p:cNvSpPr>
          <p:nvPr/>
        </p:nvSpPr>
        <p:spPr bwMode="auto">
          <a:xfrm>
            <a:off x="0" y="2584054"/>
            <a:ext cx="9144000" cy="369332"/>
          </a:xfrm>
          <a:prstGeom prst="rect">
            <a:avLst/>
          </a:prstGeom>
          <a:solidFill>
            <a:srgbClr val="7AB800"/>
          </a:solidFill>
          <a:ln w="25400">
            <a:solidFill>
              <a:srgbClr val="7AB8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b="1" dirty="0">
                <a:solidFill>
                  <a:srgbClr val="FFFFFF"/>
                </a:solidFill>
                <a:cs typeface="Arial" panose="020B0604020202020204" pitchFamily="34" charset="0"/>
              </a:rPr>
              <a:t>Living Options</a:t>
            </a:r>
          </a:p>
        </p:txBody>
      </p:sp>
      <p:pic>
        <p:nvPicPr>
          <p:cNvPr id="24" name="Picture 23" descr="A picture containing outdoor, car, road, sky&#10;&#10;Description generated with very high confidence">
            <a:extLst>
              <a:ext uri="{FF2B5EF4-FFF2-40B4-BE49-F238E27FC236}">
                <a16:creationId xmlns:a16="http://schemas.microsoft.com/office/drawing/2014/main" id="{DAEC6B9D-85DF-4A0D-BCDA-305D05FB8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8224" y="3053757"/>
            <a:ext cx="2458882" cy="1639254"/>
          </a:xfrm>
          <a:prstGeom prst="rect">
            <a:avLst/>
          </a:prstGeom>
        </p:spPr>
      </p:pic>
      <p:pic>
        <p:nvPicPr>
          <p:cNvPr id="28" name="Picture 27" descr="A picture containing person, indoor, wall, sitting&#10;&#10;Description generated with very high confidence">
            <a:extLst>
              <a:ext uri="{FF2B5EF4-FFF2-40B4-BE49-F238E27FC236}">
                <a16:creationId xmlns:a16="http://schemas.microsoft.com/office/drawing/2014/main" id="{925660D6-7CC5-4AFA-A787-253E206837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919" r="13169" b="13050"/>
          <a:stretch/>
        </p:blipFill>
        <p:spPr>
          <a:xfrm>
            <a:off x="447797" y="3025149"/>
            <a:ext cx="2094972" cy="1899824"/>
          </a:xfrm>
          <a:prstGeom prst="rect">
            <a:avLst/>
          </a:prstGeom>
        </p:spPr>
      </p:pic>
      <p:pic>
        <p:nvPicPr>
          <p:cNvPr id="21506" name="Picture 21505" descr="A group of people sitting on a motorcycle&#10;&#10;Description generated with very high confidence">
            <a:extLst>
              <a:ext uri="{FF2B5EF4-FFF2-40B4-BE49-F238E27FC236}">
                <a16:creationId xmlns:a16="http://schemas.microsoft.com/office/drawing/2014/main" id="{E13C4498-97D4-4600-BD26-A8C5D693E5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4036" y="3025149"/>
            <a:ext cx="2877680" cy="1918453"/>
          </a:xfrm>
          <a:prstGeom prst="rect">
            <a:avLst/>
          </a:prstGeom>
        </p:spPr>
      </p:pic>
      <p:pic>
        <p:nvPicPr>
          <p:cNvPr id="21508" name="Picture 21507" descr="A group of people sitting at a table&#10;&#10;Description generated with very high confidence">
            <a:extLst>
              <a:ext uri="{FF2B5EF4-FFF2-40B4-BE49-F238E27FC236}">
                <a16:creationId xmlns:a16="http://schemas.microsoft.com/office/drawing/2014/main" id="{39FEA430-E343-4B1F-B1A6-2A69A4C0449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2629" r="327" b="16987"/>
          <a:stretch/>
        </p:blipFill>
        <p:spPr>
          <a:xfrm>
            <a:off x="2843808" y="4859785"/>
            <a:ext cx="3313417" cy="1505497"/>
          </a:xfrm>
          <a:prstGeom prst="rect">
            <a:avLst/>
          </a:prstGeom>
        </p:spPr>
      </p:pic>
    </p:spTree>
    <p:extLst>
      <p:ext uri="{BB962C8B-B14F-4D97-AF65-F5344CB8AC3E}">
        <p14:creationId xmlns:p14="http://schemas.microsoft.com/office/powerpoint/2010/main" val="423926680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84784"/>
            <a:ext cx="9168335" cy="5373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3"/>
          <p:cNvSpPr>
            <a:spLocks noChangeArrowheads="1"/>
          </p:cNvSpPr>
          <p:nvPr/>
        </p:nvSpPr>
        <p:spPr bwMode="auto">
          <a:xfrm>
            <a:off x="0" y="1895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itle 3"/>
          <p:cNvSpPr>
            <a:spLocks noGrp="1"/>
          </p:cNvSpPr>
          <p:nvPr>
            <p:ph type="ctrTitle"/>
          </p:nvPr>
        </p:nvSpPr>
        <p:spPr>
          <a:xfrm>
            <a:off x="1" y="14759"/>
            <a:ext cx="6372199" cy="1470025"/>
          </a:xfrm>
        </p:spPr>
        <p:txBody>
          <a:bodyPr/>
          <a:lstStyle/>
          <a:p>
            <a:r>
              <a:rPr lang="en-GB" dirty="0">
                <a:solidFill>
                  <a:schemeClr val="bg1"/>
                </a:solidFill>
              </a:rPr>
              <a:t>Services for Adults and Children with Autism</a:t>
            </a:r>
          </a:p>
        </p:txBody>
      </p:sp>
      <p:sp>
        <p:nvSpPr>
          <p:cNvPr id="8" name="Subtitle 7">
            <a:extLst>
              <a:ext uri="{FF2B5EF4-FFF2-40B4-BE49-F238E27FC236}">
                <a16:creationId xmlns:a16="http://schemas.microsoft.com/office/drawing/2014/main" id="{F7FA798A-B15C-4F08-90EA-B022CC866A96}"/>
              </a:ext>
            </a:extLst>
          </p:cNvPr>
          <p:cNvSpPr>
            <a:spLocks noGrp="1"/>
          </p:cNvSpPr>
          <p:nvPr>
            <p:ph type="subTitle" idx="1"/>
          </p:nvPr>
        </p:nvSpPr>
        <p:spPr>
          <a:xfrm>
            <a:off x="323528" y="1255068"/>
            <a:ext cx="8496944" cy="5832648"/>
          </a:xfrm>
        </p:spPr>
        <p:txBody>
          <a:bodyPr/>
          <a:lstStyle/>
          <a:p>
            <a:pPr algn="l"/>
            <a:endParaRPr lang="en-GB" sz="2800" dirty="0"/>
          </a:p>
          <a:p>
            <a:pPr marL="457200" indent="-457200" algn="l">
              <a:buFont typeface="Wingdings" panose="05000000000000000000" pitchFamily="2" charset="2"/>
              <a:buChar char="ü"/>
            </a:pPr>
            <a:r>
              <a:rPr lang="en-GB" sz="2800" dirty="0"/>
              <a:t>Increased prevalence in last 10 years, particularly  in Children services Transition and Youth Services</a:t>
            </a:r>
          </a:p>
          <a:p>
            <a:pPr marL="457200" indent="-457200" algn="l">
              <a:buFont typeface="Wingdings" panose="05000000000000000000" pitchFamily="2" charset="2"/>
              <a:buChar char="ü"/>
            </a:pPr>
            <a:r>
              <a:rPr lang="en-GB" sz="2800" dirty="0"/>
              <a:t>Specialist Service Right 4 U</a:t>
            </a:r>
            <a:r>
              <a:rPr lang="en-GB" sz="2800" dirty="0">
                <a:sym typeface="Wingdings" panose="05000000000000000000" pitchFamily="2" charset="2"/>
              </a:rPr>
              <a:t> </a:t>
            </a:r>
            <a:r>
              <a:rPr lang="en-GB" sz="2800" dirty="0"/>
              <a:t>developed in 2012</a:t>
            </a:r>
          </a:p>
          <a:p>
            <a:pPr marL="457200" indent="-457200" algn="l">
              <a:buFont typeface="Wingdings" panose="05000000000000000000" pitchFamily="2" charset="2"/>
              <a:buChar char="ü"/>
            </a:pPr>
            <a:r>
              <a:rPr lang="en-GB" sz="2800" dirty="0"/>
              <a:t>Currently approx. 40% of Service Users with the Employability and CI directorate have a diagnosis of Autism</a:t>
            </a:r>
          </a:p>
          <a:p>
            <a:r>
              <a:rPr lang="en-GB" dirty="0"/>
              <a:t> </a:t>
            </a:r>
          </a:p>
        </p:txBody>
      </p:sp>
    </p:spTree>
    <p:extLst>
      <p:ext uri="{BB962C8B-B14F-4D97-AF65-F5344CB8AC3E}">
        <p14:creationId xmlns:p14="http://schemas.microsoft.com/office/powerpoint/2010/main" val="33851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617"/>
            <a:ext cx="5843588" cy="1143000"/>
          </a:xfrm>
        </p:spPr>
        <p:txBody>
          <a:bodyPr/>
          <a:lstStyle/>
          <a:p>
            <a:r>
              <a:rPr lang="en-GB" dirty="0"/>
              <a:t>Right 4 U </a:t>
            </a:r>
            <a:r>
              <a:rPr lang="en-GB" dirty="0">
                <a:sym typeface="Wingdings" panose="05000000000000000000" pitchFamily="2" charset="2"/>
              </a:rPr>
              <a:t></a:t>
            </a:r>
            <a:endParaRPr lang="en-GB" dirty="0"/>
          </a:p>
        </p:txBody>
      </p:sp>
      <p:sp>
        <p:nvSpPr>
          <p:cNvPr id="4" name="Rectangle 3"/>
          <p:cNvSpPr/>
          <p:nvPr/>
        </p:nvSpPr>
        <p:spPr>
          <a:xfrm>
            <a:off x="4100845" y="3244334"/>
            <a:ext cx="942309" cy="369332"/>
          </a:xfrm>
          <a:prstGeom prst="rect">
            <a:avLst/>
          </a:prstGeom>
        </p:spPr>
        <p:txBody>
          <a:bodyPr wrap="none">
            <a:spAutoFit/>
          </a:bodyPr>
          <a:lstStyle/>
          <a:p>
            <a:r>
              <a:rPr lang="en-GB" dirty="0">
                <a:solidFill>
                  <a:srgbClr val="808080"/>
                </a:solidFill>
                <a:latin typeface="Calibri" panose="020F0502020204030204" pitchFamily="34" charset="0"/>
                <a:ea typeface="Calibri" panose="020F0502020204030204" pitchFamily="34" charset="0"/>
                <a:cs typeface="Times New Roman" panose="02020603050405020304" pitchFamily="18" charset="0"/>
              </a:rPr>
              <a:t>BT9 7AS</a:t>
            </a:r>
            <a:endParaRPr lang="en-GB" dirty="0"/>
          </a:p>
        </p:txBody>
      </p:sp>
      <p:pic>
        <p:nvPicPr>
          <p:cNvPr id="5" name="Picture 4"/>
          <p:cNvPicPr>
            <a:picLocks noChangeAspect="1"/>
          </p:cNvPicPr>
          <p:nvPr/>
        </p:nvPicPr>
        <p:blipFill rotWithShape="1">
          <a:blip r:embed="rId2"/>
          <a:srcRect l="29530" t="10368" r="29914" b="15933"/>
          <a:stretch/>
        </p:blipFill>
        <p:spPr>
          <a:xfrm>
            <a:off x="1259632" y="1124744"/>
            <a:ext cx="5184576" cy="5299628"/>
          </a:xfrm>
          <a:prstGeom prst="rect">
            <a:avLst/>
          </a:prstGeom>
        </p:spPr>
      </p:pic>
    </p:spTree>
    <p:extLst>
      <p:ext uri="{BB962C8B-B14F-4D97-AF65-F5344CB8AC3E}">
        <p14:creationId xmlns:p14="http://schemas.microsoft.com/office/powerpoint/2010/main" val="81893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4 U</a:t>
            </a:r>
            <a:r>
              <a:rPr lang="en-GB" dirty="0">
                <a:sym typeface="Wingdings" panose="05000000000000000000" pitchFamily="2" charset="2"/>
              </a:rPr>
              <a:t></a:t>
            </a:r>
            <a:endParaRPr lang="en-GB"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marL="0" indent="0">
              <a:buNone/>
            </a:pPr>
            <a:r>
              <a:rPr lang="en-GB" sz="3600" dirty="0"/>
              <a:t>The Right 4 U 😊 service aims to build and strengthen the capacity of young people and adults with autism to engage in activities within their local communities</a:t>
            </a:r>
          </a:p>
        </p:txBody>
      </p:sp>
    </p:spTree>
    <p:extLst>
      <p:ext uri="{BB962C8B-B14F-4D97-AF65-F5344CB8AC3E}">
        <p14:creationId xmlns:p14="http://schemas.microsoft.com/office/powerpoint/2010/main" val="244801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Right 4 U</a:t>
            </a:r>
            <a:r>
              <a:rPr lang="en-GB" dirty="0">
                <a:sym typeface="Wingdings" panose="05000000000000000000" pitchFamily="2" charset="2"/>
              </a:rPr>
              <a:t></a:t>
            </a:r>
            <a:endParaRPr lang="en-GB"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marL="0" indent="0">
              <a:buNone/>
            </a:pPr>
            <a:r>
              <a:rPr lang="en-GB" sz="2400" dirty="0"/>
              <a:t>We will assist to</a:t>
            </a:r>
          </a:p>
          <a:p>
            <a:r>
              <a:rPr lang="en-GB" sz="2400" dirty="0"/>
              <a:t>Develop social skills</a:t>
            </a:r>
          </a:p>
          <a:p>
            <a:r>
              <a:rPr lang="en-GB" sz="2400" dirty="0"/>
              <a:t> Reduce social isolation by availing of more social opportunities that are linked to their talents/interests</a:t>
            </a:r>
          </a:p>
          <a:p>
            <a:r>
              <a:rPr lang="en-GB" sz="2400" dirty="0"/>
              <a:t>Develop social networks</a:t>
            </a:r>
          </a:p>
          <a:p>
            <a:r>
              <a:rPr lang="en-GB" sz="2400" dirty="0"/>
              <a:t> Increase independence in daily living and community living skills</a:t>
            </a:r>
          </a:p>
          <a:p>
            <a:r>
              <a:rPr lang="en-GB" sz="2400" dirty="0"/>
              <a:t>Explore daytime opportunities </a:t>
            </a:r>
          </a:p>
          <a:p>
            <a:r>
              <a:rPr lang="en-GB" sz="2400" dirty="0"/>
              <a:t> Identify agencies that can support with access employment opportunities</a:t>
            </a:r>
          </a:p>
        </p:txBody>
      </p:sp>
    </p:spTree>
    <p:extLst>
      <p:ext uri="{BB962C8B-B14F-4D97-AF65-F5344CB8AC3E}">
        <p14:creationId xmlns:p14="http://schemas.microsoft.com/office/powerpoint/2010/main" val="109158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Right 4 U</a:t>
            </a:r>
            <a:r>
              <a:rPr lang="en-GB" sz="2800" dirty="0">
                <a:sym typeface="Wingdings" panose="05000000000000000000" pitchFamily="2" charset="2"/>
              </a:rPr>
              <a:t>- What’s the difference? </a:t>
            </a:r>
            <a:endParaRPr lang="en-GB" sz="2800" dirty="0"/>
          </a:p>
        </p:txBody>
      </p:sp>
      <p:sp>
        <p:nvSpPr>
          <p:cNvPr id="6" name="Content Placeholder 5">
            <a:extLst>
              <a:ext uri="{FF2B5EF4-FFF2-40B4-BE49-F238E27FC236}">
                <a16:creationId xmlns:a16="http://schemas.microsoft.com/office/drawing/2014/main" id="{8B6CA9F2-6DC3-41AD-9E1D-2B97CF2B0D2B}"/>
              </a:ext>
            </a:extLst>
          </p:cNvPr>
          <p:cNvSpPr>
            <a:spLocks noGrp="1"/>
          </p:cNvSpPr>
          <p:nvPr>
            <p:ph idx="1"/>
          </p:nvPr>
        </p:nvSpPr>
        <p:spPr>
          <a:xfrm>
            <a:off x="539553" y="1556792"/>
            <a:ext cx="8147248" cy="4569371"/>
          </a:xfrm>
        </p:spPr>
        <p:txBody>
          <a:bodyPr/>
          <a:lstStyle/>
          <a:p>
            <a:pPr>
              <a:buFontTx/>
              <a:buChar char="-"/>
            </a:pPr>
            <a:r>
              <a:rPr lang="en-US" sz="2400" dirty="0"/>
              <a:t>The participants need a higher amount of targeted, </a:t>
            </a:r>
            <a:r>
              <a:rPr lang="en-US" sz="2400" dirty="0" err="1"/>
              <a:t>individualised</a:t>
            </a:r>
            <a:r>
              <a:rPr lang="en-US" sz="2400" dirty="0"/>
              <a:t> support using ASD specific strategies to motivate them to leave the house and re-engage with educational, social and leisure opportunities. </a:t>
            </a:r>
          </a:p>
          <a:p>
            <a:pPr>
              <a:buFontTx/>
              <a:buChar char="-"/>
            </a:pPr>
            <a:r>
              <a:rPr lang="en-US" sz="2400" dirty="0"/>
              <a:t>One-to-one support with developing daily living skills and </a:t>
            </a:r>
            <a:r>
              <a:rPr lang="en-US" sz="2400" dirty="0" err="1"/>
              <a:t>organisational</a:t>
            </a:r>
            <a:r>
              <a:rPr lang="en-US" sz="2400" dirty="0"/>
              <a:t> skills is required using visual supports when required. </a:t>
            </a:r>
          </a:p>
          <a:p>
            <a:pPr>
              <a:buFontTx/>
              <a:buChar char="-"/>
            </a:pPr>
            <a:r>
              <a:rPr lang="en-US" sz="2400" dirty="0"/>
              <a:t>The opportunity to participate in regular, social activities to increase opportunities for social interactions with peers in a safe environment.</a:t>
            </a:r>
            <a:endParaRPr lang="en-GB" sz="2400" dirty="0"/>
          </a:p>
        </p:txBody>
      </p:sp>
    </p:spTree>
    <p:extLst>
      <p:ext uri="{BB962C8B-B14F-4D97-AF65-F5344CB8AC3E}">
        <p14:creationId xmlns:p14="http://schemas.microsoft.com/office/powerpoint/2010/main" val="2081859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4962</TotalTime>
  <Words>1022</Words>
  <Application>Microsoft Office PowerPoint</Application>
  <PresentationFormat>On-screen Show (4:3)</PresentationFormat>
  <Paragraphs>84</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Century Gothic</vt:lpstr>
      <vt:lpstr>Times New Roman</vt:lpstr>
      <vt:lpstr>Wingdings</vt:lpstr>
      <vt:lpstr>Default Design</vt:lpstr>
      <vt:lpstr>The Cedar Foundation</vt:lpstr>
      <vt:lpstr>Introduction to The Cedar Foundation</vt:lpstr>
      <vt:lpstr>PowerPoint Presentation</vt:lpstr>
      <vt:lpstr>PowerPoint Presentation</vt:lpstr>
      <vt:lpstr>Services for Adults and Children with Autism</vt:lpstr>
      <vt:lpstr>Right 4 U </vt:lpstr>
      <vt:lpstr>Right 4 U</vt:lpstr>
      <vt:lpstr>Right 4 U</vt:lpstr>
      <vt:lpstr>Right 4 U- What’s the difference? </vt:lpstr>
      <vt:lpstr>Right 4 U</vt:lpstr>
      <vt:lpstr>Right 4 U</vt:lpstr>
      <vt:lpstr>Right 4 U</vt:lpstr>
      <vt:lpstr>Thank You</vt:lpstr>
    </vt:vector>
  </TitlesOfParts>
  <Company>Cedar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Chairman’s Prize 2009</dc:title>
  <dc:creator>smaguire</dc:creator>
  <cp:lastModifiedBy>Roberto Zanon</cp:lastModifiedBy>
  <cp:revision>241</cp:revision>
  <cp:lastPrinted>2018-03-28T08:49:22Z</cp:lastPrinted>
  <dcterms:created xsi:type="dcterms:W3CDTF">2009-10-19T10:05:27Z</dcterms:created>
  <dcterms:modified xsi:type="dcterms:W3CDTF">2019-10-01T12:57:10Z</dcterms:modified>
</cp:coreProperties>
</file>